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8" r:id="rId5"/>
    <p:sldId id="264" r:id="rId6"/>
    <p:sldId id="259" r:id="rId7"/>
    <p:sldId id="267" r:id="rId8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A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541"/>
  </p:normalViewPr>
  <p:slideViewPr>
    <p:cSldViewPr snapToGrid="0">
      <p:cViewPr>
        <p:scale>
          <a:sx n="100" d="100"/>
          <a:sy n="100" d="100"/>
        </p:scale>
        <p:origin x="66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5500A5-593D-4062-8276-671020BBE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4595096-68ED-48C1-A75F-BE26CD3CF0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B45F05-8EF3-4C20-ADDA-7DC0B1EE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4FED-6A21-40DF-A039-6225ECDAA2A7}" type="datetimeFigureOut">
              <a:rPr lang="LID4096" smtClean="0"/>
              <a:t>10/14/22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FCEBF9-4EAF-4123-A67C-DD4EFD76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B92260-D621-4955-B75F-5E04D4E88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6E0A-3CE8-41B0-83D0-862A19342C8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85470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39004F-101C-4961-9809-55A8C7D8B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85D1FE-7E8A-4656-B738-986A07593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227C40-ED41-457C-B883-A883B91A0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4FED-6A21-40DF-A039-6225ECDAA2A7}" type="datetimeFigureOut">
              <a:rPr lang="LID4096" smtClean="0"/>
              <a:t>10/14/22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58508D-D5A8-434E-A373-35021542C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49E1E8-554B-4B1B-B373-E292258C7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6E0A-3CE8-41B0-83D0-862A19342C8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982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5FA9FF4-D6F9-4916-86CB-C4B345E3D4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7A6959E-BC12-49B7-9873-8FBDA936A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3D5D11-26AB-492A-A8DC-F123D98D1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4FED-6A21-40DF-A039-6225ECDAA2A7}" type="datetimeFigureOut">
              <a:rPr lang="LID4096" smtClean="0"/>
              <a:t>10/14/22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7A7264-2566-46E9-9F0D-2D3FBDDE6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BEC241-BEA4-4065-BFD0-F1DE8C27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6E0A-3CE8-41B0-83D0-862A19342C8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1728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4DA6E9-61EB-4B2F-9E09-5F8A97E82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39D433-2425-4323-9AD2-48BE10838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FDFBCD-5F61-4D58-9BE2-7EF18DB8A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4FED-6A21-40DF-A039-6225ECDAA2A7}" type="datetimeFigureOut">
              <a:rPr lang="LID4096" smtClean="0"/>
              <a:t>10/14/22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CEB8B5-BA78-4D2B-8DB6-99B303F3C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9D102B-ACE0-4E11-98D1-3A7023C4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6E0A-3CE8-41B0-83D0-862A19342C8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12807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58C02E-FE68-417C-A31E-D8E89D69A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1DCF59-A811-4020-8B11-0C6C74FF3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793030-5AD7-40E5-8DB4-8329A336D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4FED-6A21-40DF-A039-6225ECDAA2A7}" type="datetimeFigureOut">
              <a:rPr lang="LID4096" smtClean="0"/>
              <a:t>10/14/22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DD09A9-4B24-4CA1-9D49-91B7A32C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7E0C09-9C03-4258-BF4E-E9A8A7571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6E0A-3CE8-41B0-83D0-862A19342C8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03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9110D5-9F1C-4755-8309-D59A491E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9E81BD-FACF-4F79-B238-697BED90A1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A9D46A-0ADA-4591-8C02-5A7D32461C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D8C68E-575C-4E85-8592-1D3EBBD12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4FED-6A21-40DF-A039-6225ECDAA2A7}" type="datetimeFigureOut">
              <a:rPr lang="LID4096" smtClean="0"/>
              <a:t>10/14/22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B630AB-02E2-45D1-ABF8-6B3E0FC02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F703EB-2B8A-49D4-B6FA-B18BAA592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6E0A-3CE8-41B0-83D0-862A19342C8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00064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2B7F4B-F9DE-459B-BB0E-59AD6B7DD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0E5809-CC79-410C-B112-F4D66DCE8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D4C9493-0D18-41D0-9EFF-095D79725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3300AEB-6A36-485C-B27E-EB0CD9FC05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E3D60F5-4311-4E36-8234-0E9D6F562A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D869273-3E95-4893-9195-CB3544367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4FED-6A21-40DF-A039-6225ECDAA2A7}" type="datetimeFigureOut">
              <a:rPr lang="LID4096" smtClean="0"/>
              <a:t>10/14/22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3D05409-CCFA-4644-82AA-92E91A2CF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0C2593-D204-47FC-BE72-1CBE971A7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6E0A-3CE8-41B0-83D0-862A19342C8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90023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8249B9-FC8C-45CC-83E0-08D8B12C7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EC5F5B6-C47E-4B25-A278-B56D025A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4FED-6A21-40DF-A039-6225ECDAA2A7}" type="datetimeFigureOut">
              <a:rPr lang="LID4096" smtClean="0"/>
              <a:t>10/14/22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4155556-26E9-418C-BD66-B280E6EB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B3B516B-3993-45A3-9C90-69673772D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6E0A-3CE8-41B0-83D0-862A19342C8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5714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5046B22-156C-48D6-A49E-8F398E3C1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4FED-6A21-40DF-A039-6225ECDAA2A7}" type="datetimeFigureOut">
              <a:rPr lang="LID4096" smtClean="0"/>
              <a:t>10/14/22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7E4A2F8-F967-499C-996F-5D44B6175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006A0F5-4F25-405C-BDD9-82F76BA37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6E0A-3CE8-41B0-83D0-862A19342C8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8536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191E82-0762-4DB8-883C-19DE49B65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791952-3558-46B2-945F-70071CD53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773B05-9FF1-470C-BF8B-7D8ADCF56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B81B88-574C-4533-B7C2-4EFFF1963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4FED-6A21-40DF-A039-6225ECDAA2A7}" type="datetimeFigureOut">
              <a:rPr lang="LID4096" smtClean="0"/>
              <a:t>10/14/22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548A89-73C3-4166-8F98-9B2048B77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03EB08-D5D3-465F-A26F-EDF9F8F6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6E0A-3CE8-41B0-83D0-862A19342C8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49629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8B99E5-D8F4-45AC-AD92-7CDA7BBD6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E47B802-BE91-4341-A278-738704479D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E2C39E0-2855-43F2-BD6B-5EB9E37BD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7564A3-A30D-472D-BD2A-DD16BC105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4FED-6A21-40DF-A039-6225ECDAA2A7}" type="datetimeFigureOut">
              <a:rPr lang="LID4096" smtClean="0"/>
              <a:t>10/14/22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21EA47-F5F8-4C69-9749-BD6CEA706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BB1D83-505D-4513-B5F2-BAA9509A6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6E0A-3CE8-41B0-83D0-862A19342C8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54482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72E031-81CD-48F7-89AD-3AEB2F02B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B1FF73-D04D-49A2-8FBD-9E049FE38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0C5D0-7209-40C6-995E-A6E3C6EF09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84FED-6A21-40DF-A039-6225ECDAA2A7}" type="datetimeFigureOut">
              <a:rPr lang="LID4096" smtClean="0"/>
              <a:t>10/14/22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6EB9FF-17BE-4F6A-9CE6-A095AE828C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128DEF-031B-4D9F-A865-DB2BF21453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A6E0A-3CE8-41B0-83D0-862A19342C8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7631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700-18#n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700-18#n3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700-18#n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.kutsenko@knutkt.ua" TargetMode="External"/><Relationship Id="rId2" Type="http://schemas.openxmlformats.org/officeDocument/2006/relationships/hyperlink" Target="mailto:anticor@knutkt.u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  <a:alpha val="0"/>
              </a:schemeClr>
            </a:gs>
            <a:gs pos="68000">
              <a:schemeClr val="accent1">
                <a:lumMod val="45000"/>
                <a:lumOff val="55000"/>
                <a:alpha val="7358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10000"/>
                <a:lumOff val="90000"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E0F488-3287-4902-B631-5CD5EE35C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A10A0F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bg1"/>
                </a:solidFill>
              </a:rPr>
              <a:t>Уповноважена особа з питань запобігання та виявлення корупції 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A60ABB6-0EB4-46B2-A64B-1B9CFA97C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rgbClr val="A10A0F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endParaRPr lang="uk-UA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dirty="0">
                <a:solidFill>
                  <a:schemeClr val="bg1"/>
                </a:solidFill>
              </a:rPr>
              <a:t>ЗАВДАННЯ, ОБОВ’ЯЗКИ, ПРАВА</a:t>
            </a:r>
          </a:p>
        </p:txBody>
      </p:sp>
    </p:spTree>
    <p:extLst>
      <p:ext uri="{BB962C8B-B14F-4D97-AF65-F5344CB8AC3E}">
        <p14:creationId xmlns:p14="http://schemas.microsoft.com/office/powerpoint/2010/main" val="23486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2000">
              <a:schemeClr val="accent1">
                <a:lumMod val="5000"/>
                <a:lumOff val="95000"/>
                <a:alpha val="0"/>
              </a:schemeClr>
            </a:gs>
            <a:gs pos="79000">
              <a:schemeClr val="accent1">
                <a:lumMod val="45000"/>
                <a:lumOff val="55000"/>
                <a:alpha val="73580"/>
              </a:schemeClr>
            </a:gs>
            <a:gs pos="84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10000"/>
                <a:lumOff val="9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0169F-4A47-4065-9992-C2A10CE2B69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A10A0F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uk-UA" b="1" dirty="0">
                <a:solidFill>
                  <a:schemeClr val="bg1"/>
                </a:solidFill>
              </a:rPr>
              <a:t>Уповноважена особа з питань запобігання та виявлення корупції</a:t>
            </a:r>
            <a:endParaRPr lang="LID4096" b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20283E-2F8B-4236-906C-B9DE7B5AB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06987"/>
          </a:xfrm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Закону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корупції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уповноважену особу з питань запобігання та виявлення корупції, затвердженого ректором </a:t>
            </a:r>
            <a:r>
              <a:rPr lang="uk-UA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КНУТКіТ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27.09.2022, схваленого Вченою радою </a:t>
            </a:r>
            <a:r>
              <a:rPr lang="uk-UA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КНУТКіТ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(протокол від 27.09.2022 № 11) організація та здійснення заходів із запобігання та виявлення корупції у </a:t>
            </a:r>
            <a:r>
              <a:rPr lang="uk-UA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КНУТКіТ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проводиться уповноваженою особою з питань запобігання та виявлення корупції  </a:t>
            </a:r>
            <a:endParaRPr lang="LID4096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185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accent1">
                <a:lumMod val="5000"/>
                <a:lumOff val="95000"/>
                <a:alpha val="0"/>
              </a:schemeClr>
            </a:gs>
            <a:gs pos="79000">
              <a:schemeClr val="accent1">
                <a:lumMod val="45000"/>
                <a:lumOff val="55000"/>
                <a:alpha val="73580"/>
              </a:schemeClr>
            </a:gs>
            <a:gs pos="84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10000"/>
                <a:lumOff val="9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FE8B11-4BB9-47F5-B716-8E01DC48034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A10A0F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bg1"/>
                </a:solidFill>
              </a:rPr>
              <a:t>Уповноважена особа з питань запобігання та виявлення корупції виконує такі завдання: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0FA119-AC8C-4976-9D33-E8F608707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3789"/>
          </a:xfrm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розроблення,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контроль за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проведенням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корупційним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пов’язаним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корупцією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корупційних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КНУТКіТ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підготовки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внесення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пропозицій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Ректору;</a:t>
            </a:r>
          </a:p>
          <a:p>
            <a:r>
              <a:rPr lang="ru-UA" sz="2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 методичної та консультаційної допомоги з питань додержання законодавства щодо запобігання корупції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UA" sz="2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 заходів з виявлення конфлікту інтересів, сприяння його врегулюванню, інформування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Ректора </a:t>
            </a:r>
            <a:r>
              <a:rPr lang="uk-UA" sz="24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КНУТКіТ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спеціально уповноважених суб’єктів у сфері протидії корупції </a:t>
            </a:r>
            <a:r>
              <a:rPr lang="ru-UA" sz="2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 виявлення конфлікту інтересів та заходи, вжиті для його врегулювання;</a:t>
            </a:r>
          </a:p>
          <a:p>
            <a:pPr algn="just"/>
            <a:r>
              <a:rPr lang="ru-UA" sz="2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перевірка факту подання декларацій суб'єктами декларування та повідомлення Національного агентства про випадки неподання чи несвоєчасного подання таких декларацій у визначеному відповідно до </a:t>
            </a:r>
            <a:r>
              <a:rPr lang="ru-UA" sz="240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Закону</a:t>
            </a:r>
            <a:r>
              <a:rPr lang="ru-UA" sz="2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порядку;</a:t>
            </a:r>
          </a:p>
          <a:p>
            <a:pPr algn="just"/>
            <a:r>
              <a:rPr lang="uk-UA" sz="2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 контролю за дотриманням антикорупційного законодавства, розгляд повідомлень про порушення вимог Закону;</a:t>
            </a:r>
            <a:endParaRPr lang="ru-UA" sz="24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 повноважень у сфері захисту викривачів відповідно до Закону;</a:t>
            </a:r>
            <a:endParaRPr lang="ru-UA" sz="24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інформування Ректора </a:t>
            </a:r>
            <a:r>
              <a:rPr lang="uk-UA" sz="24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КНУТКіТ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Національне агентство, інших спеціально уповноважених суб’єктів у сфері протидії корупції про факти порушення законодавства у сфері запобігання і протидії корупції.</a:t>
            </a:r>
            <a:endParaRPr lang="ru-UA" sz="24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9071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000">
              <a:schemeClr val="accent1">
                <a:lumMod val="5000"/>
                <a:lumOff val="95000"/>
                <a:alpha val="0"/>
              </a:schemeClr>
            </a:gs>
            <a:gs pos="64000">
              <a:schemeClr val="accent1">
                <a:lumMod val="45000"/>
                <a:lumOff val="55000"/>
                <a:alpha val="7358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10000"/>
                <a:lumOff val="90000"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5F337A-D367-C64A-AB6A-0CA6C2A8434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A10A0F"/>
          </a:solidFill>
        </p:spPr>
        <p:txBody>
          <a:bodyPr>
            <a:noAutofit/>
          </a:bodyPr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Уповноважена особа з питань запобігання та виявлення корупції відповідно до покладених на неї завдань:</a:t>
            </a:r>
            <a:endParaRPr lang="ru-UA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90FB2E-64C2-9041-A3DA-BD73C64EAF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5032375"/>
          </a:xfrm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 lvl="0" algn="just">
              <a:tabLst>
                <a:tab pos="900430" algn="l"/>
              </a:tabLst>
            </a:pP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здійснює заходи щодо запобігання та виявлення корупційних або пов’язаних з корупцією правопорушень;</a:t>
            </a:r>
            <a:endParaRPr lang="ru-UA" sz="52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u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розробляє проєкти актів з питань запобігання та виявлення корупції </a:t>
            </a: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52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КНУТКіТ</a:t>
            </a: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UA" sz="52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надає працівникам/студентам </a:t>
            </a:r>
            <a:r>
              <a:rPr lang="uk-UA" sz="52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КНУТКіТ</a:t>
            </a: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його структурним підрозділам методичну </a:t>
            </a:r>
            <a:r>
              <a:rPr lang="ru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консультаційну допомогу з питань додержання законодавства щодо запобігання корупції;</a:t>
            </a:r>
            <a:endParaRPr lang="ru-UA" sz="52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здійснює контроль за дотримання антикорупційного законодавства в </a:t>
            </a:r>
            <a:r>
              <a:rPr lang="uk-UA" sz="52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КНУТКіТ</a:t>
            </a: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UA" sz="52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tabLst>
                <a:tab pos="900430" algn="l"/>
              </a:tabLst>
            </a:pP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вживає заходів з виявлення конфлікту інтересів та сприяє його врегулюванню, інформує Ректора </a:t>
            </a:r>
            <a:r>
              <a:rPr lang="uk-UA" sz="52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КНУТКіТ</a:t>
            </a: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виявлення конфлікту інтересів та заходи, вжиті для його врегулювання;</a:t>
            </a:r>
            <a:endParaRPr lang="ru-UA" sz="52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u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організовує роботу з оцінки корупційних ризиків у діяльності </a:t>
            </a: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підготовки заходів щодо їх усунення, вносить </a:t>
            </a: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Ректору </a:t>
            </a:r>
            <a:r>
              <a:rPr lang="ru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пропозиції щодо таких заходів, залучається для виконання цих функцій до роботи комісії з оцінки корупційних ризиків;</a:t>
            </a:r>
          </a:p>
          <a:p>
            <a:pPr algn="just"/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здійснює підготовку звітів за результатами періодичного моніторингу та оцінки виконання антикорупційних заходів, рекомендацій за результатами оцінки корупційних ризиків;</a:t>
            </a:r>
          </a:p>
          <a:p>
            <a:pPr algn="just"/>
            <a:r>
              <a:rPr lang="ru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здійснює перевірку отриманих повідомлень про можливі факти корупційних або пов'язаних з корупцією правопорушень, інших порушень </a:t>
            </a:r>
            <a:r>
              <a:rPr lang="ru-UA" sz="520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Закону</a:t>
            </a:r>
            <a:r>
              <a:rPr lang="ru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повідомляє у письмовій формі Ректора </a:t>
            </a:r>
            <a:r>
              <a:rPr lang="uk-UA" sz="52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КНУТКіТ</a:t>
            </a: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вчинення корупційних правопорушень або правопорушень, пов’язаних з корупцією, та інших порушень Закону працівника </a:t>
            </a:r>
            <a:r>
              <a:rPr lang="uk-UA" sz="52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КНУТКіТ</a:t>
            </a: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метою забезпечення дотримання відповідальним суб’єктом вимог частини другої, четвертої, п’ятої статті 65</a:t>
            </a:r>
            <a:r>
              <a:rPr lang="uk-UA" sz="5200" baseline="300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Закону; </a:t>
            </a:r>
            <a:endParaRPr lang="ru-UA" sz="52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F3C26C-F12B-0A4E-A7E8-17F2EED25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922016"/>
          </a:xfr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надає консультативну допомогу в заповненні декларацій особи, суб’єкта декларування; </a:t>
            </a:r>
          </a:p>
          <a:p>
            <a:pPr lvl="0" algn="just">
              <a:tabLst>
                <a:tab pos="900430" algn="l"/>
              </a:tabLst>
            </a:pP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проводить перевірку факту подання суб’єктами декларування, які працюють в </a:t>
            </a:r>
            <a:r>
              <a:rPr lang="uk-UA" sz="52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КНУТКіТ</a:t>
            </a: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відповідно до частини першої статті 51</a:t>
            </a:r>
            <a:r>
              <a:rPr lang="uk-UA" sz="5200" baseline="300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Закону декларацій та повідомляє Національне агентство з питань запобігання корупції </a:t>
            </a:r>
            <a:r>
              <a:rPr lang="ru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 випадки неподання чи несвоєчасного подання таких декларацій у визначеному законодавством порядку;</a:t>
            </a:r>
            <a:endParaRPr lang="ru-UA" sz="52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tabLst>
                <a:tab pos="900430" algn="l"/>
              </a:tabLst>
            </a:pP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співпрацює з викривачами, забезпечує дотримання їх прав та гарантій захисту, передбачених Законом;</a:t>
            </a:r>
            <a:endParaRPr lang="ru-UA" sz="52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tabLst>
                <a:tab pos="900430" algn="l"/>
              </a:tabLst>
            </a:pP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надає працівникам та студентам </a:t>
            </a:r>
            <a:r>
              <a:rPr lang="uk-UA" sz="52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КНУТКіТ</a:t>
            </a:r>
            <a:endParaRPr lang="uk-UA" sz="52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tabLst>
                <a:tab pos="900430" algn="l"/>
              </a:tabLst>
            </a:pPr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методичну допомогу та консультацію щодо здійснення повідомлення про можливі факти корупційних або пов'язаних з корупцією правопорушень, інших порушень </a:t>
            </a:r>
            <a:r>
              <a:rPr lang="ru-UA" sz="5200" strike="noStrike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Закону</a:t>
            </a:r>
            <a:r>
              <a:rPr lang="ru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та захисту викривачів, проводить внутрішні навчання з цих питань;</a:t>
            </a:r>
          </a:p>
          <a:p>
            <a:pPr lvl="0" algn="just"/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організовує роботу </a:t>
            </a:r>
            <a:r>
              <a:rPr lang="ru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внутрішніх каналів повідомлення про можливі факти корупційних або пов'язаних з корупцією правопорушень, інших порушень вимог </a:t>
            </a:r>
            <a:r>
              <a:rPr lang="ru-UA" sz="5200" strike="noStrike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Закону</a:t>
            </a:r>
            <a:r>
              <a:rPr lang="ru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отримує та організовує розгляд повідомленої через такі канали інформації;</a:t>
            </a:r>
          </a:p>
          <a:p>
            <a:r>
              <a:rPr lang="uk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організовує роботу та бере участь у службовому розслідуванні, яке проводиться з метою виявлення причин та умов, що призвели до вчинення корупційного або пов’язаного з корупцією правопорушення або невиконання вимог Закону в інший спосіб, за поданням спеціально уповноваженого суб’єкта у сфері протидії корупції або приписом Національного агентства;</a:t>
            </a:r>
          </a:p>
          <a:p>
            <a:r>
              <a:rPr lang="ru-UA" sz="5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здійснює інші заходи щодо запобігання та виявлення корупції.</a:t>
            </a:r>
            <a:endParaRPr lang="ru-UA" sz="52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sz="20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36103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68000">
              <a:schemeClr val="accent1">
                <a:lumMod val="45000"/>
                <a:lumOff val="55000"/>
                <a:alpha val="7358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10000"/>
                <a:lumOff val="90000"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046CAD-9B90-4E89-83E3-8902AFE417F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A10A0F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uk-UA" b="1" dirty="0">
                <a:solidFill>
                  <a:schemeClr val="bg1"/>
                </a:solidFill>
              </a:rPr>
              <a:t>Уповноважена особа з питань запобігання та виявлення корупції має право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3607DD-25BD-4E89-9DF2-5F74BF0893D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>
              <a:spcBef>
                <a:spcPts val="400"/>
              </a:spcBef>
            </a:pP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мати доступ до документів та інформації, розпорядником яких є </a:t>
            </a:r>
            <a:r>
              <a:rPr lang="uk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Університет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 урахуванням обмежень, встановлених законом, робити чи отримувати їх копії;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400"/>
              </a:spcBef>
            </a:pP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витребувати від інших структурних підрозділів </a:t>
            </a:r>
            <a:r>
              <a:rPr lang="uk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документи або їх копії, у тому числі ті, що містять інформацію з обмеженим доступом;</a:t>
            </a:r>
          </a:p>
          <a:p>
            <a:pPr algn="just">
              <a:spcBef>
                <a:spcPts val="400"/>
              </a:spcBef>
            </a:pP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здійснювати обробку інформації, у тому числі персональних даних, з дотриманням законодавства про захист персональних даних;</a:t>
            </a:r>
          </a:p>
          <a:p>
            <a:pPr algn="just">
              <a:spcBef>
                <a:spcPts val="400"/>
              </a:spcBef>
            </a:pP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викликати та опитувати осіб, дії або бездіяльність яких стосуються повідомлених викривачем фактів, у тому числі </a:t>
            </a:r>
            <a:r>
              <a:rPr lang="uk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керівництво Університету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400"/>
              </a:spcBef>
            </a:pP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звертатися до Національного агентства щодо порушених прав викривача, його близьких осіб;</a:t>
            </a:r>
          </a:p>
          <a:p>
            <a:pPr algn="just">
              <a:spcBef>
                <a:spcPts val="400"/>
              </a:spcBef>
            </a:pP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вносити </a:t>
            </a:r>
            <a:r>
              <a:rPr lang="uk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Ректору Університету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подання про притягнення до дисциплінарної відповідальності працівників </a:t>
            </a:r>
            <a:r>
              <a:rPr lang="uk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винних у порушенні </a:t>
            </a:r>
            <a:r>
              <a:rPr lang="ru-UA" sz="220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Закону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400"/>
              </a:spcBef>
            </a:pP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виконувати інші визначені </a:t>
            </a:r>
            <a:r>
              <a:rPr lang="ru-UA" sz="220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Законом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повноваження, спрямовані на всебічний розгляд повідомлень про вчинення корупційних або пов'язаних з корупцією правопорушень та інших порушень вимог </a:t>
            </a:r>
            <a:r>
              <a:rPr lang="ru-UA" sz="220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Закону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тому числі повідомлень викривачів, захист їхніх прав і свобод;</a:t>
            </a:r>
          </a:p>
          <a:p>
            <a:pPr algn="just">
              <a:spcBef>
                <a:spcPts val="400"/>
              </a:spcBef>
            </a:pP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отримувати від посадових осіб </a:t>
            </a:r>
            <a:r>
              <a:rPr lang="uk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письмові пояснення з приводу обставин, що можуть свідчити про порушення вимог Закону щодо запобігання та врегулювання конфлікту інтересів та інших передбачених вимог, обмежень та заборон;</a:t>
            </a:r>
          </a:p>
          <a:p>
            <a:pPr algn="just">
              <a:spcBef>
                <a:spcPts val="400"/>
              </a:spcBef>
            </a:pP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брати участь та проводити для працівників відповідного органу внутрішні навчання, а також ініціювати проведення нарад з питань запобігання і виявлення корупції;</a:t>
            </a:r>
          </a:p>
          <a:p>
            <a:pPr algn="just">
              <a:spcBef>
                <a:spcPts val="400"/>
              </a:spcBef>
            </a:pP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проводити аналіз потенційних та наявних контрагентів </a:t>
            </a:r>
            <a:r>
              <a:rPr lang="uk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надавати інформацію про них </a:t>
            </a:r>
            <a:r>
              <a:rPr lang="uk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Ректору Університету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400"/>
              </a:spcBef>
            </a:pP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витребувати від структурних підрозділів </a:t>
            </a:r>
            <a:r>
              <a:rPr lang="uk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інформацію щодо виконання заходів</a:t>
            </a:r>
            <a:r>
              <a:rPr lang="uk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усунення корупційних ризиків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передбачених </a:t>
            </a:r>
            <a:r>
              <a:rPr lang="uk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звіті за результатами такої 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uk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UA" sz="22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400"/>
              </a:spcBef>
            </a:pP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вести листування з уповноваженими підрозділами (уповноваженими особами) інших відповідних органів, Національним агентством, іншими спеціально уповноваженими суб'єктами у сфері протидії корупції з питань, що належать до компетенції уповноваженої особи;</a:t>
            </a:r>
          </a:p>
          <a:p>
            <a:pPr algn="just">
              <a:spcBef>
                <a:spcPts val="400"/>
              </a:spcBef>
            </a:pP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надавати на розгляд </a:t>
            </a:r>
            <a:r>
              <a:rPr lang="uk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Ректора Університету</a:t>
            </a:r>
            <a:r>
              <a:rPr lang="ru-UA" sz="22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пропозиції щодо удосконалення роботи уповноваженої особи.</a:t>
            </a:r>
          </a:p>
          <a:p>
            <a:endParaRPr lang="ru-RU" dirty="0"/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964319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  <a:alpha val="0"/>
              </a:schemeClr>
            </a:gs>
            <a:gs pos="68000">
              <a:schemeClr val="accent1">
                <a:lumMod val="45000"/>
                <a:lumOff val="55000"/>
                <a:alpha val="7358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10000"/>
                <a:lumOff val="90000"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47DB7C-F091-445A-AFB6-4206945A248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A10A0F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bg1"/>
                </a:solidFill>
              </a:rPr>
              <a:t>Прийом та розгляд повідомлень про корупційні та пов’язані з корупцією правопорушення</a:t>
            </a:r>
            <a:endParaRPr lang="LID4096" b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267479-0FC4-465A-AB13-7047C83EF39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Київський національний університет театру, кіно і телебачення</a:t>
            </a:r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забезпечує прийом та розгляд повідомлень від осіб, які добросовісно повідомляють про можливі факти корупційних або пов’язаних з корупцією правопорушень, інших порушень Закону України «Про запобігання корупції»</a:t>
            </a:r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</a:p>
          <a:p>
            <a:pPr algn="just"/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Будь-яка особа за наявності обґрунтованого переконання, що інформація є достовірною, має право повідомити про порушення вимог Закону України «Про запобігання корупції» </a:t>
            </a:r>
            <a:r>
              <a:rPr lang="uk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17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КНУТКіТ</a:t>
            </a:r>
            <a:r>
              <a:rPr lang="uk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Особи, які надають допомогу в запобіганні і протидії корупції, перебувають під захистом держави відповідно до чинного законодавства.</a:t>
            </a:r>
            <a:endParaRPr lang="ru-UA" sz="1700" dirty="0">
              <a:solidFill>
                <a:schemeClr val="tx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відома: повідомлення мають містити одну або декілька ознак  порушення посадовими особами, працівниками </a:t>
            </a:r>
            <a:r>
              <a:rPr lang="uk-UA" sz="17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КНУТКіТ</a:t>
            </a:r>
            <a:r>
              <a:rPr lang="uk-UA" sz="170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170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 </a:t>
            </a:r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Закону «Про запобігання корупції», зокрема порушення обмежень щодо:</a:t>
            </a:r>
            <a:endParaRPr lang="ru-UA" sz="1700" dirty="0">
              <a:solidFill>
                <a:schemeClr val="tx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одержання подарунків (ст. 23 Закону);</a:t>
            </a:r>
            <a:endParaRPr lang="ru-UA" sz="1700" dirty="0">
              <a:solidFill>
                <a:schemeClr val="tx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uk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 </a:t>
            </a:r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одержанн</a:t>
            </a:r>
            <a:r>
              <a:rPr lang="uk-UA" sz="17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неправомірної вигоди</a:t>
            </a:r>
            <a:r>
              <a:rPr lang="uk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або дарунка</a:t>
            </a:r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(ст. 2</a:t>
            </a:r>
            <a:r>
              <a:rPr lang="uk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Закону);</a:t>
            </a:r>
            <a:endParaRPr lang="ru-UA" sz="1700" dirty="0">
              <a:solidFill>
                <a:schemeClr val="tx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 та врегулювання конфлікту інтересів (ст.28 Закону);</a:t>
            </a:r>
            <a:endParaRPr lang="ru-UA" sz="1700" dirty="0">
              <a:solidFill>
                <a:schemeClr val="tx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недотримання актів законодавства з питань етичної поведінки</a:t>
            </a:r>
            <a:r>
              <a:rPr lang="uk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(розділ 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uk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Закону)</a:t>
            </a:r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UA" sz="1700" dirty="0">
              <a:solidFill>
                <a:schemeClr val="tx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порушення вимог фінансового контролю (ст. 45-46, </a:t>
            </a:r>
            <a:r>
              <a:rPr lang="uk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52</a:t>
            </a:r>
            <a:r>
              <a:rPr lang="ru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Закону);</a:t>
            </a:r>
            <a:endParaRPr lang="ru-UA" sz="1700" dirty="0">
              <a:solidFill>
                <a:schemeClr val="tx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uk-UA" sz="17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 правопорушень пов’язаних з корупцією та корупційних правопорушень, перелік яких наведених у примітці до статті 45 Кримінального кодексу України.</a:t>
            </a:r>
            <a:endParaRPr lang="ru-UA" sz="1700" dirty="0">
              <a:solidFill>
                <a:schemeClr val="tx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/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672550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1F8012-DCE1-2D44-ACE5-78A3E0BEE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635"/>
            <a:ext cx="10515600" cy="1554054"/>
          </a:xfrm>
          <a:solidFill>
            <a:srgbClr val="A10A0F"/>
          </a:solidFill>
        </p:spPr>
        <p:txBody>
          <a:bodyPr>
            <a:normAutofit fontScale="90000"/>
          </a:bodyPr>
          <a:lstStyle/>
          <a:p>
            <a:pPr algn="ctr"/>
            <a:br>
              <a:rPr lang="uk-UA" sz="4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Прийом повідомлень здійснюється через внутрішні та регулярні канали повідомлення:</a:t>
            </a:r>
            <a:br>
              <a:rPr lang="ru-UA" sz="4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UA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D0F543-4C99-5B4C-BE8B-09725CC91069}"/>
              </a:ext>
            </a:extLst>
          </p:cNvPr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8000">
                <a:schemeClr val="accent1">
                  <a:lumMod val="45000"/>
                  <a:lumOff val="55000"/>
                  <a:alpha val="7358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95000">
                <a:schemeClr val="accent1">
                  <a:lumMod val="10000"/>
                  <a:lumOff val="90000"/>
                </a:schemeClr>
              </a:gs>
            </a:gsLst>
            <a:lin ang="0" scaled="1"/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endParaRPr lang="uk-UA" dirty="0">
              <a:solidFill>
                <a:schemeClr val="bg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Засобами телефонного зв’язку за номером: </a:t>
            </a:r>
            <a:r>
              <a:rPr lang="uk-UA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(044) 272-33-39;</a:t>
            </a:r>
            <a:endParaRPr lang="ru-UA" b="1" dirty="0">
              <a:solidFill>
                <a:schemeClr val="bg2">
                  <a:lumMod val="1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електронну адресу: 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err="1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anticor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b="1" dirty="0" err="1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knutkt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ua</a:t>
            </a:r>
            <a:endParaRPr lang="uk-UA" b="1" dirty="0">
              <a:solidFill>
                <a:schemeClr val="bg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kutsenko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knutkt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ua</a:t>
            </a:r>
            <a:endParaRPr lang="ru-UA" b="1" dirty="0">
              <a:solidFill>
                <a:schemeClr val="bg2">
                  <a:lumMod val="1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Письмово за </a:t>
            </a:r>
            <a:r>
              <a:rPr lang="uk-UA" b="1" dirty="0" err="1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адресою</a:t>
            </a:r>
            <a:r>
              <a:rPr lang="uk-UA" b="1" dirty="0">
                <a:solidFill>
                  <a:schemeClr val="bg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вул. Ярославів Вал, 40, м. Київ, 01054</a:t>
            </a:r>
          </a:p>
          <a:p>
            <a:pPr marL="0" indent="0">
              <a:buNone/>
            </a:pPr>
            <a:endParaRPr lang="uk-UA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УПОВНОВАЖЕНА ОСОБА З ПИТАНЬ ЗАПОБІГАННЯ ТА ВИЯВЛЕННЯ КОРУПЦІЇ </a:t>
            </a:r>
            <a:endParaRPr lang="ru-UA" sz="1800" dirty="0">
              <a:solidFill>
                <a:schemeClr val="bg2">
                  <a:lumMod val="1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КУЦЕНКО СТАНІСЛАВ ОЛЕГОВИЧ</a:t>
            </a:r>
          </a:p>
        </p:txBody>
      </p:sp>
    </p:spTree>
    <p:extLst>
      <p:ext uri="{BB962C8B-B14F-4D97-AF65-F5344CB8AC3E}">
        <p14:creationId xmlns:p14="http://schemas.microsoft.com/office/powerpoint/2010/main" val="12453478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1228</Words>
  <Application>Microsoft Macintosh PowerPoint</Application>
  <PresentationFormat>Широкоэкранный</PresentationFormat>
  <Paragraphs>67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Тема Office</vt:lpstr>
      <vt:lpstr>Уповноважена особа з питань запобігання та виявлення корупції </vt:lpstr>
      <vt:lpstr>Уповноважена особа з питань запобігання та виявлення корупції</vt:lpstr>
      <vt:lpstr>Уповноважена особа з питань запобігання та виявлення корупції виконує такі завдання:</vt:lpstr>
      <vt:lpstr>Уповноважена особа з питань запобігання та виявлення корупції відповідно до покладених на неї завдань:</vt:lpstr>
      <vt:lpstr>Уповноважена особа з питань запобігання та виявлення корупції має право</vt:lpstr>
      <vt:lpstr>Прийом та розгляд повідомлень про корупційні та пов’язані з корупцією правопорушення</vt:lpstr>
      <vt:lpstr> Прийом повідомлень здійснюється через внутрішні та регулярні канали повідомлення: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samchuk.ivanna@outlook.com</dc:creator>
  <cp:lastModifiedBy>Microsoft Office User</cp:lastModifiedBy>
  <cp:revision>15</cp:revision>
  <dcterms:created xsi:type="dcterms:W3CDTF">2020-04-12T06:44:55Z</dcterms:created>
  <dcterms:modified xsi:type="dcterms:W3CDTF">2022-10-14T11:09:13Z</dcterms:modified>
</cp:coreProperties>
</file>